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7"/>
  </p:notesMasterIdLst>
  <p:sldIdLst>
    <p:sldId id="257" r:id="rId2"/>
    <p:sldId id="285" r:id="rId3"/>
    <p:sldId id="326" r:id="rId4"/>
    <p:sldId id="369" r:id="rId5"/>
    <p:sldId id="327" r:id="rId6"/>
    <p:sldId id="380" r:id="rId7"/>
    <p:sldId id="401" r:id="rId8"/>
    <p:sldId id="403" r:id="rId9"/>
    <p:sldId id="402" r:id="rId10"/>
    <p:sldId id="405" r:id="rId11"/>
    <p:sldId id="345" r:id="rId12"/>
    <p:sldId id="330" r:id="rId13"/>
    <p:sldId id="418" r:id="rId14"/>
    <p:sldId id="419" r:id="rId15"/>
    <p:sldId id="417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5" r:id="rId30"/>
    <p:sldId id="436" r:id="rId31"/>
    <p:sldId id="437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2" r:id="rId43"/>
    <p:sldId id="453" r:id="rId44"/>
    <p:sldId id="454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368" r:id="rId54"/>
    <p:sldId id="400" r:id="rId55"/>
    <p:sldId id="33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3" autoAdjust="0"/>
    <p:restoredTop sz="96353" autoAdjust="0"/>
  </p:normalViewPr>
  <p:slideViewPr>
    <p:cSldViewPr snapToGrid="0">
      <p:cViewPr>
        <p:scale>
          <a:sx n="61" d="100"/>
          <a:sy n="61" d="100"/>
        </p:scale>
        <p:origin x="1746" y="11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9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9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0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4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4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4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4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9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70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9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2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9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9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2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5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0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8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5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00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12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scorecards.dev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226965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 Your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Thermal Exhaust Port: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Vulnerabilities Your Web App Probably Has Right Now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5319350" y="619415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880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xkcd: Exploits of a Mom">
            <a:extLst>
              <a:ext uri="{FF2B5EF4-FFF2-40B4-BE49-F238E27FC236}">
                <a16:creationId xmlns:a16="http://schemas.microsoft.com/office/drawing/2014/main" id="{715FBACC-7558-203C-35C0-3113C76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4" y="918528"/>
            <a:ext cx="9624811" cy="2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SQL Injection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36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execute queries against your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They can get at some or all of your data</a:t>
            </a:r>
          </a:p>
          <a:p>
            <a:pPr lvl="1"/>
            <a:r>
              <a:rPr lang="en-US" dirty="0"/>
              <a:t>They can change or delete some or all of your data</a:t>
            </a:r>
          </a:p>
        </p:txBody>
      </p: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Parameterize Queries</a:t>
            </a:r>
          </a:p>
        </p:txBody>
      </p:sp>
    </p:spTree>
    <p:extLst>
      <p:ext uri="{BB962C8B-B14F-4D97-AF65-F5344CB8AC3E}">
        <p14:creationId xmlns:p14="http://schemas.microsoft.com/office/powerpoint/2010/main" val="27091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862"/>
            <a:ext cx="10515600" cy="6442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 to SQL Injection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 to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EB25-5061-8092-AFCC-6FCF87A3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5" y="654611"/>
            <a:ext cx="4885246" cy="2958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4F4F1-130C-798D-D857-BC8822A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85" y="4339156"/>
            <a:ext cx="4885246" cy="23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-2"/>
            <a:ext cx="12273280" cy="7173118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SQL Injection 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Traversal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(aka Backtracking)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4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access folders and files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Exposes data, potentially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6722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Filter user input</a:t>
            </a:r>
          </a:p>
          <a:p>
            <a:pPr lvl="1"/>
            <a:r>
              <a:rPr lang="en-US" dirty="0"/>
              <a:t>Do not intake a path from a user</a:t>
            </a:r>
          </a:p>
          <a:p>
            <a:pPr lvl="1"/>
            <a:r>
              <a:rPr lang="en-US" dirty="0"/>
              <a:t>One approach – file request based on GUID, path 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25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0769"/>
            <a:ext cx="10515600" cy="6184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98670-6B7C-D71F-7372-9257FEAB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8" y="1189886"/>
            <a:ext cx="6991401" cy="15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5E566-7541-1873-4E80-683A637DC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8" y="3709611"/>
            <a:ext cx="9872053" cy="23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with a web app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New to security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Security Experts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Directory Traversal Demo</a:t>
            </a:r>
          </a:p>
        </p:txBody>
      </p:sp>
    </p:spTree>
    <p:extLst>
      <p:ext uri="{BB962C8B-B14F-4D97-AF65-F5344CB8AC3E}">
        <p14:creationId xmlns:p14="http://schemas.microsoft.com/office/powerpoint/2010/main" val="181530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Overwriting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C9E4A1-791F-8805-49CA-B9CFC3C2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519"/>
          <a:stretch/>
        </p:blipFill>
        <p:spPr bwMode="auto">
          <a:xfrm>
            <a:off x="4041140" y="248920"/>
            <a:ext cx="3878580" cy="38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3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overwrite files or folders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Loses valid files or folders</a:t>
            </a:r>
          </a:p>
        </p:txBody>
      </p:sp>
    </p:spTree>
    <p:extLst>
      <p:ext uri="{BB962C8B-B14F-4D97-AF65-F5344CB8AC3E}">
        <p14:creationId xmlns:p14="http://schemas.microsoft.com/office/powerpoint/2010/main" val="14368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use the filename from the user to save the file to disk</a:t>
            </a:r>
          </a:p>
          <a:p>
            <a:pPr lvl="1"/>
            <a:r>
              <a:rPr lang="en-US" dirty="0"/>
              <a:t>On upload, rewrite the file path (i.e. use a GUID for a file name) and store path in the DB</a:t>
            </a:r>
          </a:p>
        </p:txBody>
      </p:sp>
    </p:spTree>
    <p:extLst>
      <p:ext uri="{BB962C8B-B14F-4D97-AF65-F5344CB8AC3E}">
        <p14:creationId xmlns:p14="http://schemas.microsoft.com/office/powerpoint/2010/main" val="15870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856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F8F73-048A-5816-DC50-CE56417D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10" y="1137744"/>
            <a:ext cx="9972748" cy="1800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5F2A5-B596-39D2-E0C3-37B957A95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11" y="4143247"/>
            <a:ext cx="9972748" cy="16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Directory Overwriting Demo</a:t>
            </a:r>
          </a:p>
        </p:txBody>
      </p:sp>
    </p:spTree>
    <p:extLst>
      <p:ext uri="{BB962C8B-B14F-4D97-AF65-F5344CB8AC3E}">
        <p14:creationId xmlns:p14="http://schemas.microsoft.com/office/powerpoint/2010/main" val="155764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Broken Access Control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218" name="Picture 2" descr="Problems with Access Control Systems | MACC">
            <a:extLst>
              <a:ext uri="{FF2B5EF4-FFF2-40B4-BE49-F238E27FC236}">
                <a16:creationId xmlns:a16="http://schemas.microsoft.com/office/drawing/2014/main" id="{C7B6B8BB-15C1-5A4E-557F-A2CC2C78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46" y="340093"/>
            <a:ext cx="5442379" cy="36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users to perform actions that should be outside of their control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Non-Admin users could perform Admin actions like Editing or Deleting data or viewing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10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Enforce correct permissions SERVER SIDE (not just client side)</a:t>
            </a:r>
          </a:p>
          <a:p>
            <a:pPr lvl="1"/>
            <a:r>
              <a:rPr lang="en-US" dirty="0"/>
              <a:t>Client-side is just UX so they don’t see things that aren’t relevant</a:t>
            </a:r>
          </a:p>
        </p:txBody>
      </p:sp>
    </p:spTree>
    <p:extLst>
      <p:ext uri="{BB962C8B-B14F-4D97-AF65-F5344CB8AC3E}">
        <p14:creationId xmlns:p14="http://schemas.microsoft.com/office/powerpoint/2010/main" val="24842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Package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Directory Traversal/Backtracking</a:t>
            </a:r>
          </a:p>
          <a:p>
            <a:r>
              <a:rPr lang="en-US" dirty="0"/>
              <a:t>Broken access control</a:t>
            </a:r>
          </a:p>
          <a:p>
            <a:r>
              <a:rPr lang="en-US" dirty="0"/>
              <a:t>Package vulnerabilities</a:t>
            </a:r>
          </a:p>
          <a:p>
            <a:r>
              <a:rPr lang="en-US" dirty="0" err="1"/>
              <a:t>Guids</a:t>
            </a:r>
            <a:r>
              <a:rPr lang="en-US" dirty="0"/>
              <a:t> vs </a:t>
            </a:r>
            <a:r>
              <a:rPr lang="en-US" dirty="0" err="1"/>
              <a:t>Ints</a:t>
            </a:r>
            <a:endParaRPr lang="en-US" dirty="0"/>
          </a:p>
          <a:p>
            <a:r>
              <a:rPr lang="en-US" dirty="0"/>
              <a:t>Container Vulnerabilities</a:t>
            </a:r>
          </a:p>
          <a:p>
            <a:r>
              <a:rPr lang="en-US" dirty="0"/>
              <a:t>JWT Stale Roles</a:t>
            </a:r>
          </a:p>
          <a:p>
            <a:r>
              <a:rPr lang="en-US" dirty="0"/>
              <a:t>Data Leaking</a:t>
            </a:r>
          </a:p>
          <a:p>
            <a:r>
              <a:rPr lang="en-US" dirty="0"/>
              <a:t>Clickjacking</a:t>
            </a:r>
          </a:p>
          <a:p>
            <a:r>
              <a:rPr lang="en-US" dirty="0"/>
              <a:t>Lack of WAF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Outdated and/or insecure packages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how the package is used, this could be a catastrophic vulnerability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5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Stay up to date on latest versions</a:t>
            </a:r>
          </a:p>
          <a:p>
            <a:pPr lvl="1"/>
            <a:r>
              <a:rPr lang="en-US" dirty="0"/>
              <a:t>Use maintained/supported packages</a:t>
            </a:r>
          </a:p>
        </p:txBody>
      </p:sp>
    </p:spTree>
    <p:extLst>
      <p:ext uri="{BB962C8B-B14F-4D97-AF65-F5344CB8AC3E}">
        <p14:creationId xmlns:p14="http://schemas.microsoft.com/office/powerpoint/2010/main" val="9586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https://securityscorecards.dev/</a:t>
            </a:r>
            <a:endParaRPr lang="en-US" dirty="0"/>
          </a:p>
          <a:p>
            <a:r>
              <a:rPr lang="en-US" dirty="0"/>
              <a:t>Assesses open source packages for security risks</a:t>
            </a:r>
          </a:p>
          <a:p>
            <a:r>
              <a:rPr lang="en-US" dirty="0"/>
              <a:t>Code Vulnerabilities</a:t>
            </a:r>
          </a:p>
          <a:p>
            <a:r>
              <a:rPr lang="en-US" dirty="0"/>
              <a:t>Maintenance (Dependency Updating, Frequent History, License,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Continuous Testing (Tests, SAST, Fuzzing)</a:t>
            </a:r>
          </a:p>
          <a:p>
            <a:r>
              <a:rPr lang="en-US" dirty="0"/>
              <a:t>Source Risk Assessment (Branch Protection, Code Review, etc.)</a:t>
            </a:r>
          </a:p>
          <a:p>
            <a:r>
              <a:rPr lang="en-US" dirty="0"/>
              <a:t>Build Risk Assessment (Signed Releases, Pinned Deps,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Using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Ints</a:t>
            </a:r>
            <a:r>
              <a:rPr lang="en-US" sz="7200" dirty="0">
                <a:solidFill>
                  <a:schemeClr val="bg1"/>
                </a:solidFill>
                <a:latin typeface="+mn-lt"/>
              </a:rPr>
              <a:t> instead of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Guids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14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Using auto-incrementing integers to </a:t>
            </a:r>
            <a:r>
              <a:rPr lang="en-US" dirty="0" err="1"/>
              <a:t>to</a:t>
            </a:r>
            <a:r>
              <a:rPr lang="en-US" dirty="0"/>
              <a:t> uniquely identify database rows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Auto-incrementing </a:t>
            </a:r>
            <a:r>
              <a:rPr lang="en-US" dirty="0" err="1"/>
              <a:t>ints</a:t>
            </a:r>
            <a:r>
              <a:rPr lang="en-US" dirty="0"/>
              <a:t> can leak how much data is in the system (possible predictor of financials)</a:t>
            </a:r>
          </a:p>
          <a:p>
            <a:pPr lvl="1"/>
            <a:r>
              <a:rPr lang="en-US" dirty="0"/>
              <a:t>If Broken Access Control vulnerability is in place, they can easily enumerate your data</a:t>
            </a:r>
          </a:p>
        </p:txBody>
      </p:sp>
    </p:spTree>
    <p:extLst>
      <p:ext uri="{BB962C8B-B14F-4D97-AF65-F5344CB8AC3E}">
        <p14:creationId xmlns:p14="http://schemas.microsoft.com/office/powerpoint/2010/main" val="14979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Use random </a:t>
            </a:r>
            <a:r>
              <a:rPr lang="en-US" dirty="0" err="1"/>
              <a:t>Guids</a:t>
            </a:r>
            <a:r>
              <a:rPr lang="en-US" dirty="0"/>
              <a:t> instead of </a:t>
            </a:r>
            <a:r>
              <a:rPr lang="en-US" dirty="0" err="1"/>
              <a:t>Ints</a:t>
            </a:r>
            <a:r>
              <a:rPr lang="en-US" dirty="0"/>
              <a:t> for primary keys</a:t>
            </a:r>
          </a:p>
          <a:p>
            <a:pPr lvl="1"/>
            <a:r>
              <a:rPr lang="en-US" dirty="0"/>
              <a:t>Yes it comes at a performance penalty… but will you notice?</a:t>
            </a:r>
          </a:p>
        </p:txBody>
      </p:sp>
    </p:spTree>
    <p:extLst>
      <p:ext uri="{BB962C8B-B14F-4D97-AF65-F5344CB8AC3E}">
        <p14:creationId xmlns:p14="http://schemas.microsoft.com/office/powerpoint/2010/main" val="12288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Container Image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Images provide an immutable artifact which is great for repeatability</a:t>
            </a:r>
          </a:p>
          <a:p>
            <a:pPr lvl="1"/>
            <a:r>
              <a:rPr lang="en-US" dirty="0"/>
              <a:t>The problem with immutable artifacts, is they don’t get updates</a:t>
            </a:r>
          </a:p>
          <a:p>
            <a:pPr lvl="1"/>
            <a:r>
              <a:rPr lang="en-US" dirty="0"/>
              <a:t>These images are used for deployments (i.e. Azure App Service/Container Apps, AWS ECS,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the vulnerability, your application may be partially or completely taken over</a:t>
            </a:r>
          </a:p>
        </p:txBody>
      </p:sp>
    </p:spTree>
    <p:extLst>
      <p:ext uri="{BB962C8B-B14F-4D97-AF65-F5344CB8AC3E}">
        <p14:creationId xmlns:p14="http://schemas.microsoft.com/office/powerpoint/2010/main" val="21743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Rebuild images regularly</a:t>
            </a:r>
          </a:p>
          <a:p>
            <a:pPr lvl="1"/>
            <a:r>
              <a:rPr lang="en-US" dirty="0"/>
              <a:t>Use a scanner</a:t>
            </a:r>
          </a:p>
          <a:p>
            <a:pPr lvl="1"/>
            <a:r>
              <a:rPr lang="en-US" dirty="0"/>
              <a:t>Use a PaaS service such as Azure App Service that auto-upgrades framework versions (i.e. .NET, Java,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3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JWT Stale Roles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1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security vulnerabilities</a:t>
            </a:r>
          </a:p>
          <a:p>
            <a:r>
              <a:rPr lang="en-US" dirty="0"/>
              <a:t>Not just OWASP Top 10</a:t>
            </a:r>
          </a:p>
          <a:p>
            <a:r>
              <a:rPr lang="en-US" dirty="0"/>
              <a:t>Check yourself before you wreck yourself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Often times, web applications put role data in their JWT so they don’t have to go fetch it every time.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 problem is, if a new permission is added or removed, the roles on the JWT will be stale</a:t>
            </a:r>
          </a:p>
          <a:p>
            <a:pPr lvl="1"/>
            <a:r>
              <a:rPr lang="en-US" dirty="0"/>
              <a:t>For example, if someone is terminated their JWT (and therefore access) might still be valid if you do local introspection</a:t>
            </a:r>
          </a:p>
        </p:txBody>
      </p:sp>
    </p:spTree>
    <p:extLst>
      <p:ext uri="{BB962C8B-B14F-4D97-AF65-F5344CB8AC3E}">
        <p14:creationId xmlns:p14="http://schemas.microsoft.com/office/powerpoint/2010/main" val="3011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Round trip to get roles from the database every time</a:t>
            </a:r>
          </a:p>
          <a:p>
            <a:pPr lvl="1"/>
            <a:r>
              <a:rPr lang="en-US" dirty="0"/>
              <a:t>Performance or Security – pick one</a:t>
            </a:r>
          </a:p>
          <a:p>
            <a:pPr lvl="1"/>
            <a:r>
              <a:rPr lang="en-US" dirty="0"/>
              <a:t>Understand the tradeoffs</a:t>
            </a:r>
          </a:p>
        </p:txBody>
      </p:sp>
    </p:spTree>
    <p:extLst>
      <p:ext uri="{BB962C8B-B14F-4D97-AF65-F5344CB8AC3E}">
        <p14:creationId xmlns:p14="http://schemas.microsoft.com/office/powerpoint/2010/main" val="4233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Data Leaking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5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too much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You could be exposing sensitive data to the wrong people</a:t>
            </a:r>
          </a:p>
        </p:txBody>
      </p:sp>
    </p:spTree>
    <p:extLst>
      <p:ext uri="{BB962C8B-B14F-4D97-AF65-F5344CB8AC3E}">
        <p14:creationId xmlns:p14="http://schemas.microsoft.com/office/powerpoint/2010/main" val="3093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Return back just the data you/your application/your customers need</a:t>
            </a:r>
          </a:p>
          <a:p>
            <a:pPr lvl="1"/>
            <a:r>
              <a:rPr lang="en-US" dirty="0"/>
              <a:t>Be wary of the spread operator in JS</a:t>
            </a:r>
          </a:p>
        </p:txBody>
      </p:sp>
    </p:spTree>
    <p:extLst>
      <p:ext uri="{BB962C8B-B14F-4D97-AF65-F5344CB8AC3E}">
        <p14:creationId xmlns:p14="http://schemas.microsoft.com/office/powerpoint/2010/main" val="38142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Clickjacking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51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Tricking a user to perform an action they didn’t mean to perform</a:t>
            </a:r>
          </a:p>
          <a:p>
            <a:pPr lvl="1"/>
            <a:r>
              <a:rPr lang="en-US" dirty="0"/>
              <a:t>Usually this is in the form of overlaying an </a:t>
            </a:r>
            <a:r>
              <a:rPr lang="en-US" dirty="0" err="1"/>
              <a:t>iframe</a:t>
            </a:r>
            <a:r>
              <a:rPr lang="en-US" dirty="0"/>
              <a:t> of a legitimate website, on top of a button on an illegitimate website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Could allow malicious users to trick privileged users to take actions they shouldn’t be taking</a:t>
            </a:r>
          </a:p>
          <a:p>
            <a:pPr lvl="1"/>
            <a:r>
              <a:rPr lang="en-US" dirty="0"/>
              <a:t>Yes even internal apps are susceptible </a:t>
            </a:r>
          </a:p>
        </p:txBody>
      </p:sp>
    </p:spTree>
    <p:extLst>
      <p:ext uri="{BB962C8B-B14F-4D97-AF65-F5344CB8AC3E}">
        <p14:creationId xmlns:p14="http://schemas.microsoft.com/office/powerpoint/2010/main" val="21274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Restrict who can </a:t>
            </a:r>
            <a:r>
              <a:rPr lang="en-US" dirty="0" err="1"/>
              <a:t>IFrame</a:t>
            </a:r>
            <a:r>
              <a:rPr lang="en-US" dirty="0"/>
              <a:t> your web app</a:t>
            </a:r>
          </a:p>
          <a:p>
            <a:pPr lvl="1"/>
            <a:r>
              <a:rPr lang="en-US" dirty="0"/>
              <a:t>Apply the X-Frame-Options header with the value none or Content-Security-Policy with frame-ancestors setting to none</a:t>
            </a:r>
          </a:p>
        </p:txBody>
      </p:sp>
    </p:spTree>
    <p:extLst>
      <p:ext uri="{BB962C8B-B14F-4D97-AF65-F5344CB8AC3E}">
        <p14:creationId xmlns:p14="http://schemas.microsoft.com/office/powerpoint/2010/main" val="2368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18317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Clickjacking Demo</a:t>
            </a:r>
          </a:p>
        </p:txBody>
      </p:sp>
    </p:spTree>
    <p:extLst>
      <p:ext uri="{BB962C8B-B14F-4D97-AF65-F5344CB8AC3E}">
        <p14:creationId xmlns:p14="http://schemas.microsoft.com/office/powerpoint/2010/main" val="47306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755454" y="3650513"/>
            <a:ext cx="3627374" cy="223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Lacking a WAF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89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Web Application Firewalls protect against many attacks (DDOS, scans,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First line of defense against malicious attackers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Purchase a WAF (i.e. Cloudflare, Imperva, Azure WAF, AWS WAF,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63876" cy="4779637"/>
          </a:xfrm>
        </p:spPr>
        <p:txBody>
          <a:bodyPr>
            <a:normAutofit/>
          </a:bodyPr>
          <a:lstStyle/>
          <a:p>
            <a:r>
              <a:rPr lang="en-US" dirty="0"/>
              <a:t>Awareness different security vulnerabilities your web apps might have</a:t>
            </a:r>
          </a:p>
          <a:p>
            <a:r>
              <a:rPr lang="en-US" dirty="0"/>
              <a:t>More than just OWASP Top 10</a:t>
            </a:r>
          </a:p>
        </p:txBody>
      </p:sp>
    </p:spTree>
    <p:extLst>
      <p:ext uri="{BB962C8B-B14F-4D97-AF65-F5344CB8AC3E}">
        <p14:creationId xmlns:p14="http://schemas.microsoft.com/office/powerpoint/2010/main" val="3517725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317392-27D1-BDE7-E0D7-600E64D47858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AEDCF79-6369-3312-C72B-E492C2FFC56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5C07-DFD0-2B15-9503-90458218B79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Stuff I’ve Heard Clients Say</a:t>
            </a:r>
          </a:p>
        </p:txBody>
      </p:sp>
      <p:pic>
        <p:nvPicPr>
          <p:cNvPr id="1026" name="Picture 2" descr="Death Star | StarWars.com">
            <a:extLst>
              <a:ext uri="{FF2B5EF4-FFF2-40B4-BE49-F238E27FC236}">
                <a16:creationId xmlns:a16="http://schemas.microsoft.com/office/drawing/2014/main" id="{308068FF-0CB6-9062-3367-9ED6B367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719"/>
          <a:stretch/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2050" name="Picture 2" descr="Why did the Empire in Legends keep the exhaust port on the Death Star?  Wasn't there a concern that it would allow for the station to be destroyed?  - Quora">
            <a:extLst>
              <a:ext uri="{FF2B5EF4-FFF2-40B4-BE49-F238E27FC236}">
                <a16:creationId xmlns:a16="http://schemas.microsoft.com/office/drawing/2014/main" id="{2C8A866A-DB3F-8440-BD81-2D13B2C2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99" y="1618298"/>
            <a:ext cx="6928802" cy="45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3074" name="Picture 2" descr="Best Death Star Explosion Gif GIFs | Gfycat">
            <a:extLst>
              <a:ext uri="{FF2B5EF4-FFF2-40B4-BE49-F238E27FC236}">
                <a16:creationId xmlns:a16="http://schemas.microsoft.com/office/drawing/2014/main" id="{5A01C420-1237-08CB-B31A-6A235E9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0" y="2115820"/>
            <a:ext cx="795655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5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12447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28385</TotalTime>
  <Words>1220</Words>
  <Application>Microsoft Office PowerPoint</Application>
  <PresentationFormat>Widescreen</PresentationFormat>
  <Paragraphs>280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Check Your Thermal Exhaust Port:  10 Vulnerabilities Your Web App Probably Has Right Now</vt:lpstr>
      <vt:lpstr>Audience</vt:lpstr>
      <vt:lpstr>Agenda</vt:lpstr>
      <vt:lpstr>Goals</vt:lpstr>
      <vt:lpstr>Who am I? </vt:lpstr>
      <vt:lpstr>Stuff I’ve Heard Clients Say</vt:lpstr>
      <vt:lpstr>One problem</vt:lpstr>
      <vt:lpstr>One problem</vt:lpstr>
      <vt:lpstr>It’s the same with web apps</vt:lpstr>
      <vt:lpstr>It’s the same with web apps</vt:lpstr>
      <vt:lpstr>SQL Injection</vt:lpstr>
      <vt:lpstr>SQL Injection</vt:lpstr>
      <vt:lpstr>SQL Injection</vt:lpstr>
      <vt:lpstr>PowerPoint Presentation</vt:lpstr>
      <vt:lpstr>SQL Injection Demo</vt:lpstr>
      <vt:lpstr>Directory Traversal (aka Backtracking)</vt:lpstr>
      <vt:lpstr>Directory Traversal</vt:lpstr>
      <vt:lpstr>Directory Traversal</vt:lpstr>
      <vt:lpstr>PowerPoint Presentation</vt:lpstr>
      <vt:lpstr>Directory Traversal Demo</vt:lpstr>
      <vt:lpstr>Directory Overwriting</vt:lpstr>
      <vt:lpstr>Directory Overwriting</vt:lpstr>
      <vt:lpstr>Directory Overwriting</vt:lpstr>
      <vt:lpstr>PowerPoint Presentation</vt:lpstr>
      <vt:lpstr>Directory Overwriting Demo</vt:lpstr>
      <vt:lpstr>Broken Access Control</vt:lpstr>
      <vt:lpstr>Broken Access Control</vt:lpstr>
      <vt:lpstr>Broken Access Control</vt:lpstr>
      <vt:lpstr>Package Vulnerabilities</vt:lpstr>
      <vt:lpstr>Package vulnerabilities</vt:lpstr>
      <vt:lpstr>Package Vulnerabilities</vt:lpstr>
      <vt:lpstr>Open SSF Scorecard</vt:lpstr>
      <vt:lpstr>Using Ints instead of Guids</vt:lpstr>
      <vt:lpstr>Using Ints instead of Guids</vt:lpstr>
      <vt:lpstr>Using Ints instead of Guids</vt:lpstr>
      <vt:lpstr>Container Image Vulnerabilities</vt:lpstr>
      <vt:lpstr>Container Image Vulnerabilities</vt:lpstr>
      <vt:lpstr>Container Image Vulnerabilities</vt:lpstr>
      <vt:lpstr>JWT Stale Roles</vt:lpstr>
      <vt:lpstr>JWT Stale Roles</vt:lpstr>
      <vt:lpstr>JWT Stale Roles</vt:lpstr>
      <vt:lpstr>Data Leaking</vt:lpstr>
      <vt:lpstr>Data Leaking</vt:lpstr>
      <vt:lpstr>Data Leaking</vt:lpstr>
      <vt:lpstr>Clickjacking</vt:lpstr>
      <vt:lpstr>Clickjacking</vt:lpstr>
      <vt:lpstr>Clickjacking</vt:lpstr>
      <vt:lpstr>PowerPoint Presentation</vt:lpstr>
      <vt:lpstr>Clickjacking Demo</vt:lpstr>
      <vt:lpstr>Lacking a WAF</vt:lpstr>
      <vt:lpstr>Lacking a WAF</vt:lpstr>
      <vt:lpstr>Clickjacking</vt:lpstr>
      <vt:lpstr>Takeaways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Healthy, High Performing Engineering Organizations</dc:title>
  <dc:creator>Scott Sauber</dc:creator>
  <cp:lastModifiedBy>Scott</cp:lastModifiedBy>
  <cp:revision>245</cp:revision>
  <dcterms:created xsi:type="dcterms:W3CDTF">2020-03-08T20:31:35Z</dcterms:created>
  <dcterms:modified xsi:type="dcterms:W3CDTF">2023-05-27T02:34:07Z</dcterms:modified>
</cp:coreProperties>
</file>